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78" r:id="rId3"/>
    <p:sldId id="288" r:id="rId4"/>
    <p:sldId id="289" r:id="rId5"/>
    <p:sldId id="281" r:id="rId6"/>
    <p:sldId id="283" r:id="rId7"/>
    <p:sldId id="290" r:id="rId8"/>
    <p:sldId id="285" r:id="rId9"/>
    <p:sldId id="261" r:id="rId10"/>
    <p:sldId id="259" r:id="rId11"/>
    <p:sldId id="271" r:id="rId12"/>
    <p:sldId id="273" r:id="rId13"/>
    <p:sldId id="274" r:id="rId14"/>
    <p:sldId id="262" r:id="rId15"/>
    <p:sldId id="260" r:id="rId16"/>
    <p:sldId id="263" r:id="rId17"/>
    <p:sldId id="264" r:id="rId18"/>
    <p:sldId id="265" r:id="rId19"/>
    <p:sldId id="266" r:id="rId20"/>
    <p:sldId id="268" r:id="rId21"/>
    <p:sldId id="269" r:id="rId22"/>
    <p:sldId id="270" r:id="rId23"/>
    <p:sldId id="275" r:id="rId24"/>
    <p:sldId id="276" r:id="rId25"/>
    <p:sldId id="277" r:id="rId26"/>
    <p:sldId id="279" r:id="rId27"/>
    <p:sldId id="280" r:id="rId28"/>
    <p:sldId id="282" r:id="rId29"/>
    <p:sldId id="291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78"/>
            <p14:sldId id="288"/>
            <p14:sldId id="289"/>
            <p14:sldId id="281"/>
            <p14:sldId id="283"/>
            <p14:sldId id="290"/>
            <p14:sldId id="285"/>
            <p14:sldId id="261"/>
            <p14:sldId id="259"/>
            <p14:sldId id="271"/>
            <p14:sldId id="273"/>
            <p14:sldId id="274"/>
            <p14:sldId id="262"/>
            <p14:sldId id="260"/>
            <p14:sldId id="263"/>
            <p14:sldId id="264"/>
            <p14:sldId id="265"/>
            <p14:sldId id="266"/>
            <p14:sldId id="268"/>
            <p14:sldId id="269"/>
            <p14:sldId id="270"/>
            <p14:sldId id="275"/>
            <p14:sldId id="276"/>
            <p14:sldId id="277"/>
            <p14:sldId id="279"/>
            <p14:sldId id="280"/>
            <p14:sldId id="282"/>
            <p14:sldId id="291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200"/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83391" autoAdjust="0"/>
  </p:normalViewPr>
  <p:slideViewPr>
    <p:cSldViewPr snapToGrid="0">
      <p:cViewPr varScale="1">
        <p:scale>
          <a:sx n="62" d="100"/>
          <a:sy n="62" d="100"/>
        </p:scale>
        <p:origin x="126" y="3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1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7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瑞士的计算机科学家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8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467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并且每一步都在有穷的时间内完成。</a:t>
            </a:r>
            <a:endParaRPr lang="en-US" altLang="zh-CN" dirty="0"/>
          </a:p>
          <a:p>
            <a:r>
              <a:rPr lang="zh-CN" altLang="en-US" dirty="0"/>
              <a:t>受到实际应用的限制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25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30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22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96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08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1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2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53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326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min max f(x)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3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48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2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83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22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95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5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28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这里可以提问（</a:t>
            </a:r>
            <a:r>
              <a:rPr lang="en-US" altLang="zh-CN" dirty="0"/>
              <a:t>log(n)</a:t>
            </a:r>
            <a:r>
              <a:rPr lang="zh-CN" altLang="en-US" dirty="0"/>
              <a:t>）</a:t>
            </a:r>
            <a:r>
              <a:rPr lang="en-US" altLang="zh-CN" dirty="0"/>
              <a:t>^2</a:t>
            </a:r>
            <a:r>
              <a:rPr lang="zh-CN" altLang="en-US" dirty="0"/>
              <a:t>和</a:t>
            </a:r>
            <a:r>
              <a:rPr lang="en-US" altLang="zh-CN" dirty="0"/>
              <a:t>O(n)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402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67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6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大家的移动硬盘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3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交通示意图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7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4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7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1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数据结构和算法有什么区别？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4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绪论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二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EFD706D-70F1-496E-937C-E15DF8F123D9}"/>
              </a:ext>
            </a:extLst>
          </p:cNvPr>
          <p:cNvSpPr/>
          <p:nvPr/>
        </p:nvSpPr>
        <p:spPr>
          <a:xfrm>
            <a:off x="6152037" y="521518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一、算法（</a:t>
            </a:r>
            <a:r>
              <a:rPr lang="en-US" altLang="zh-CN" sz="2800" dirty="0"/>
              <a:t>Algorithm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算法是对特定问题求解步骤的一种描述，是</a:t>
            </a:r>
            <a:r>
              <a:rPr lang="zh-CN" altLang="en-US" sz="2400" dirty="0">
                <a:solidFill>
                  <a:srgbClr val="FF0000"/>
                </a:solidFill>
              </a:rPr>
              <a:t>指令的</a:t>
            </a:r>
            <a:r>
              <a:rPr lang="zh-CN" altLang="en-US" sz="2400" dirty="0"/>
              <a:t>有限</a:t>
            </a:r>
            <a:r>
              <a:rPr lang="zh-CN" altLang="en-US" sz="2400" dirty="0">
                <a:solidFill>
                  <a:srgbClr val="FF0000"/>
                </a:solidFill>
              </a:rPr>
              <a:t>序列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每条指令可以是一个或多个操作</a:t>
            </a:r>
            <a:endParaRPr lang="en-US" altLang="zh-CN" sz="2400" dirty="0"/>
          </a:p>
          <a:p>
            <a:pPr lvl="1"/>
            <a:r>
              <a:rPr lang="zh-CN" altLang="en-US" sz="2400" dirty="0"/>
              <a:t>算法是一个长度有限的</a:t>
            </a:r>
            <a:r>
              <a:rPr lang="zh-CN" altLang="en-US" sz="2400" dirty="0">
                <a:solidFill>
                  <a:srgbClr val="FF0000"/>
                </a:solidFill>
              </a:rPr>
              <a:t>操作序列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301" y="2332404"/>
            <a:ext cx="7273642" cy="265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数据结构</a:t>
            </a:r>
            <a:r>
              <a:rPr lang="en-US" altLang="zh-CN" sz="2800" dirty="0"/>
              <a:t>vs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48B627-337A-4158-9CC7-B50B12A49C91}"/>
              </a:ext>
            </a:extLst>
          </p:cNvPr>
          <p:cNvSpPr/>
          <p:nvPr/>
        </p:nvSpPr>
        <p:spPr>
          <a:xfrm>
            <a:off x="882075" y="2920104"/>
            <a:ext cx="409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数据结构</a:t>
            </a:r>
            <a:endParaRPr lang="en-US" altLang="zh-CN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BBA54FB-F212-4EC2-B5A6-1AB349576567}"/>
              </a:ext>
            </a:extLst>
          </p:cNvPr>
          <p:cNvSpPr/>
          <p:nvPr/>
        </p:nvSpPr>
        <p:spPr>
          <a:xfrm>
            <a:off x="6253216" y="2873608"/>
            <a:ext cx="4093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算法</a:t>
            </a:r>
            <a:endParaRPr lang="en-US" altLang="zh-CN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A991CDC-80BD-49A6-B4D9-0246577E4E44}"/>
              </a:ext>
            </a:extLst>
          </p:cNvPr>
          <p:cNvSpPr/>
          <p:nvPr/>
        </p:nvSpPr>
        <p:spPr>
          <a:xfrm>
            <a:off x="992278" y="3403523"/>
            <a:ext cx="4142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00B050"/>
                </a:solidFill>
              </a:rPr>
              <a:t>本质上是一个二元组</a:t>
            </a:r>
            <a:r>
              <a:rPr lang="en-US" altLang="zh-CN" sz="2800" dirty="0">
                <a:solidFill>
                  <a:srgbClr val="00B050"/>
                </a:solidFill>
              </a:rPr>
              <a:t>{D,S}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C477D1F-C8FC-4420-8718-C24F0973E674}"/>
              </a:ext>
            </a:extLst>
          </p:cNvPr>
          <p:cNvSpPr/>
          <p:nvPr/>
        </p:nvSpPr>
        <p:spPr>
          <a:xfrm>
            <a:off x="6771131" y="338135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00B050"/>
                </a:solidFill>
              </a:rPr>
              <a:t>本质上是指令序列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6F88027-5D2C-469F-B9FE-5A97358A2CB0}"/>
              </a:ext>
            </a:extLst>
          </p:cNvPr>
          <p:cNvSpPr/>
          <p:nvPr/>
        </p:nvSpPr>
        <p:spPr>
          <a:xfrm>
            <a:off x="1719718" y="415712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从定义上看，他们区别是</a:t>
            </a:r>
            <a:r>
              <a:rPr lang="en-US" altLang="zh-CN" sz="2800" dirty="0">
                <a:solidFill>
                  <a:srgbClr val="002060"/>
                </a:solidFill>
              </a:rPr>
              <a:t>…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B7D5390C-7CB3-464C-9A80-B4F17301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38" y="4217200"/>
            <a:ext cx="2537681" cy="191134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6B8D429-E776-420C-9527-4E28E574B1C3}"/>
              </a:ext>
            </a:extLst>
          </p:cNvPr>
          <p:cNvSpPr/>
          <p:nvPr/>
        </p:nvSpPr>
        <p:spPr>
          <a:xfrm>
            <a:off x="1719718" y="4838054"/>
            <a:ext cx="6516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从定义上看，他们并没有半毛钱关系</a:t>
            </a:r>
            <a:r>
              <a:rPr lang="en-US" altLang="zh-CN" sz="2800" dirty="0">
                <a:solidFill>
                  <a:srgbClr val="00B0F0"/>
                </a:solidFill>
              </a:rPr>
              <a:t>!!!!!!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20CC7161-23FF-4872-82D2-72823650B11E}"/>
              </a:ext>
            </a:extLst>
          </p:cNvPr>
          <p:cNvSpPr/>
          <p:nvPr/>
        </p:nvSpPr>
        <p:spPr>
          <a:xfrm>
            <a:off x="1719718" y="5450149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数据结构和算法有啥关系？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2" grpId="0"/>
      <p:bldP spid="14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322902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二、数据结构和算法的关系</a:t>
            </a:r>
            <a:endParaRPr lang="en-US" altLang="zh-CN" sz="2800" dirty="0"/>
          </a:p>
          <a:p>
            <a:pPr lvl="1"/>
            <a:r>
              <a:rPr lang="zh-CN" altLang="en-US" sz="2800" dirty="0"/>
              <a:t>算法</a:t>
            </a:r>
            <a:r>
              <a:rPr lang="en-US" altLang="zh-CN" sz="2800" dirty="0"/>
              <a:t>+</a:t>
            </a:r>
            <a:r>
              <a:rPr lang="zh-CN" altLang="en-US" sz="2800" dirty="0"/>
              <a:t>数据结构</a:t>
            </a:r>
            <a:r>
              <a:rPr lang="en-US" altLang="zh-CN" sz="2800" dirty="0"/>
              <a:t>=</a:t>
            </a:r>
            <a:r>
              <a:rPr lang="zh-CN" altLang="en-US" sz="2800" dirty="0"/>
              <a:t>程序设计</a:t>
            </a:r>
            <a:endParaRPr lang="en-US" altLang="zh-CN" sz="2800" dirty="0"/>
          </a:p>
          <a:p>
            <a:pPr lvl="1"/>
            <a:r>
              <a:rPr lang="zh-CN" altLang="en-US" sz="2800" dirty="0"/>
              <a:t>算法以数据结构为基础</a:t>
            </a:r>
            <a:endParaRPr lang="en-US" altLang="zh-CN" sz="2800" dirty="0"/>
          </a:p>
          <a:p>
            <a:pPr lvl="1"/>
            <a:r>
              <a:rPr lang="zh-CN" altLang="en-US" sz="2800" dirty="0"/>
              <a:t>没有数据间的关系，算法根本无法设计</a:t>
            </a:r>
            <a:endParaRPr lang="en-US" altLang="zh-CN" sz="2800" dirty="0"/>
          </a:p>
          <a:p>
            <a:pPr lvl="1"/>
            <a:r>
              <a:rPr lang="zh-CN" altLang="en-US" sz="2800" dirty="0"/>
              <a:t>甚至有些数据结构就是为某类算法创造的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ABF6285-0C1B-40DA-A1E0-4E7A163D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329" y="4680593"/>
            <a:ext cx="2156501" cy="20831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17F6BAB-9AD4-4729-8CE3-41FE12D24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4" t="3815" r="824" b="-3815"/>
          <a:stretch/>
        </p:blipFill>
        <p:spPr>
          <a:xfrm>
            <a:off x="8478749" y="2089006"/>
            <a:ext cx="1789301" cy="23315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D6D1D47-334A-49E6-A4AF-D203FFCD33AB}"/>
              </a:ext>
            </a:extLst>
          </p:cNvPr>
          <p:cNvSpPr/>
          <p:nvPr/>
        </p:nvSpPr>
        <p:spPr>
          <a:xfrm>
            <a:off x="10393830" y="30701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尼古拉斯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528B13A-6CEF-491D-A9B8-088A32E72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111" y="2008526"/>
            <a:ext cx="1880939" cy="23315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C0D2A23-6137-432E-BBF2-17B60F0CF5E1}"/>
              </a:ext>
            </a:extLst>
          </p:cNvPr>
          <p:cNvSpPr/>
          <p:nvPr/>
        </p:nvSpPr>
        <p:spPr>
          <a:xfrm>
            <a:off x="11265968" y="307010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· </a:t>
            </a:r>
            <a:r>
              <a:rPr lang="zh-CN" altLang="en-US" dirty="0">
                <a:solidFill>
                  <a:srgbClr val="7030A0"/>
                </a:solidFill>
              </a:rPr>
              <a:t>沃斯</a:t>
            </a:r>
          </a:p>
        </p:txBody>
      </p:sp>
    </p:spTree>
    <p:extLst>
      <p:ext uri="{BB962C8B-B14F-4D97-AF65-F5344CB8AC3E}">
        <p14:creationId xmlns:p14="http://schemas.microsoft.com/office/powerpoint/2010/main" val="78675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二、数据结构和算法的关系</a:t>
            </a:r>
            <a:endParaRPr lang="en-US" altLang="zh-CN" sz="2800" dirty="0"/>
          </a:p>
          <a:p>
            <a:pPr lvl="1"/>
            <a:r>
              <a:rPr lang="zh-CN" altLang="en-US" sz="2600" dirty="0"/>
              <a:t>网购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4C14D35-833F-4F12-A2F2-E35B061A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55" y="14747"/>
            <a:ext cx="2387141" cy="1767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5FB815D-4A78-4A17-B56E-069886360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8" r="-4728"/>
          <a:stretch/>
        </p:blipFill>
        <p:spPr>
          <a:xfrm>
            <a:off x="0" y="3717239"/>
            <a:ext cx="3392106" cy="23568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4074A2D-0238-4175-99A2-2216ACE2A2BB}"/>
              </a:ext>
            </a:extLst>
          </p:cNvPr>
          <p:cNvSpPr/>
          <p:nvPr/>
        </p:nvSpPr>
        <p:spPr>
          <a:xfrm>
            <a:off x="266568" y="334790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商品的零部件：数据元素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B6578D7-B8CE-4897-B84E-999DE2B420BD}"/>
              </a:ext>
            </a:extLst>
          </p:cNvPr>
          <p:cNvSpPr/>
          <p:nvPr/>
        </p:nvSpPr>
        <p:spPr>
          <a:xfrm>
            <a:off x="3464014" y="335890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搭建好的商品：数据结构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6AD7D80-824F-4868-A8C0-0B8CF5D54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47"/>
          <a:stretch/>
        </p:blipFill>
        <p:spPr>
          <a:xfrm>
            <a:off x="3530726" y="3728241"/>
            <a:ext cx="2565274" cy="23458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BB78325-5266-4930-B635-429D64EB5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738" y="3728241"/>
            <a:ext cx="3065422" cy="234589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DF483412-547B-4378-9411-AD0873B10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473" y="3728241"/>
            <a:ext cx="2675012" cy="232523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97C0FF4-3FCA-4E5C-BF56-25BAFA322765}"/>
              </a:ext>
            </a:extLst>
          </p:cNvPr>
          <p:cNvSpPr/>
          <p:nvPr/>
        </p:nvSpPr>
        <p:spPr>
          <a:xfrm>
            <a:off x="7112052" y="336991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怎么使用商品来解决面对的问题：算法</a:t>
            </a:r>
          </a:p>
        </p:txBody>
      </p:sp>
    </p:spTree>
    <p:extLst>
      <p:ext uri="{BB962C8B-B14F-4D97-AF65-F5344CB8AC3E}">
        <p14:creationId xmlns:p14="http://schemas.microsoft.com/office/powerpoint/2010/main" val="169955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有穷性：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66A97B4-3CBB-4ADE-B3F1-411105130AD3}"/>
              </a:ext>
            </a:extLst>
          </p:cNvPr>
          <p:cNvSpPr/>
          <p:nvPr/>
        </p:nvSpPr>
        <p:spPr>
          <a:xfrm>
            <a:off x="2765178" y="296733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算法在执行有穷步后结束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719D9E2-72D1-4DEE-968D-6E607EA86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95" y="3468700"/>
            <a:ext cx="1525997" cy="25007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3D0A34F7-70FF-4055-AABC-4AC34CB5B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10" y="3443260"/>
            <a:ext cx="2051139" cy="25007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CF040271-5C56-4BE5-AA71-912148983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36" y="2557918"/>
            <a:ext cx="1745261" cy="35545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D48820E-6174-4141-83E5-3650B4F6B033}"/>
              </a:ext>
            </a:extLst>
          </p:cNvPr>
          <p:cNvSpPr/>
          <p:nvPr/>
        </p:nvSpPr>
        <p:spPr>
          <a:xfrm>
            <a:off x="7440047" y="2136735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FFC000"/>
                </a:solidFill>
              </a:rPr>
              <a:t>最大操作次数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C6DDC03-5793-4757-9777-6ACF075F8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07" y="2571485"/>
            <a:ext cx="1999263" cy="22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确定性：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8BD460B-3E02-4622-BB94-098DCDD05457}"/>
              </a:ext>
            </a:extLst>
          </p:cNvPr>
          <p:cNvSpPr/>
          <p:nvPr/>
        </p:nvSpPr>
        <p:spPr>
          <a:xfrm>
            <a:off x="2654565" y="2967335"/>
            <a:ext cx="5740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/>
              <a:t>每条指令的含义都是确切的，没有二义性</a:t>
            </a:r>
            <a:endParaRPr lang="en-US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D69D7F3-427D-4329-9FB4-9BAD1026FBD7}"/>
              </a:ext>
            </a:extLst>
          </p:cNvPr>
          <p:cNvSpPr/>
          <p:nvPr/>
        </p:nvSpPr>
        <p:spPr>
          <a:xfrm>
            <a:off x="2196742" y="3428877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用自然语言或者伪代码描述一个算法时，尤其要注意！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030AE640-6C81-42F4-A6B1-D84AC14BACD0}"/>
              </a:ext>
            </a:extLst>
          </p:cNvPr>
          <p:cNvGrpSpPr/>
          <p:nvPr/>
        </p:nvGrpSpPr>
        <p:grpSpPr>
          <a:xfrm>
            <a:off x="353961" y="3989480"/>
            <a:ext cx="8797413" cy="2108244"/>
            <a:chOff x="353961" y="3945236"/>
            <a:chExt cx="8797413" cy="21082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B00BA691-0F89-4F5E-B7A4-5403D63A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8387" y="3945236"/>
              <a:ext cx="2824316" cy="210181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33C94E7F-01C1-4BB5-959D-C7F9EA82D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6" t="-241" b="241"/>
            <a:stretch/>
          </p:blipFill>
          <p:spPr>
            <a:xfrm>
              <a:off x="353961" y="3945236"/>
              <a:ext cx="2898058" cy="21082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12A7C709-567B-4754-94B5-8DA4DC619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071" y="3952057"/>
              <a:ext cx="2942303" cy="2078230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609F893A-86F9-4C2E-A350-ED5124080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2" y="3989480"/>
            <a:ext cx="2545082" cy="20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三、算法的特性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可行性：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974F5A1-7DA0-43D5-BB99-C837A7B35F19}"/>
              </a:ext>
            </a:extLst>
          </p:cNvPr>
          <p:cNvSpPr/>
          <p:nvPr/>
        </p:nvSpPr>
        <p:spPr>
          <a:xfrm>
            <a:off x="2310622" y="2967335"/>
            <a:ext cx="9881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/>
              <a:t>操作都是可实现的，即可以通过已经实现的基本运算执行有限次实现</a:t>
            </a:r>
            <a:endParaRPr lang="en-US" altLang="zh-CN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E59B58E-4672-4729-8EF3-317B0EEA0B7A}"/>
              </a:ext>
            </a:extLst>
          </p:cNvPr>
          <p:cNvSpPr/>
          <p:nvPr/>
        </p:nvSpPr>
        <p:spPr>
          <a:xfrm>
            <a:off x="2310622" y="3537659"/>
            <a:ext cx="8986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在工程上，算法的可行性一般指在现有的计算资源和合理的时间内可行。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1F86A8F-B161-44CA-8A34-40F6A90C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34" y="4051533"/>
            <a:ext cx="4665157" cy="26244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7741551-80D2-4930-B661-9902A2737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72" y="4056638"/>
            <a:ext cx="4657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8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/>
              <a:t>三、算法的特性</a:t>
            </a:r>
            <a:endParaRPr lang="en-US" altLang="zh-CN" sz="2800"/>
          </a:p>
          <a:p>
            <a:pPr lvl="1"/>
            <a:r>
              <a:rPr lang="en-US" altLang="zh-CN" sz="2400">
                <a:latin typeface="+mn-ea"/>
              </a:rPr>
              <a:t>4.</a:t>
            </a:r>
            <a:r>
              <a:rPr lang="zh-CN" altLang="en-US" sz="2400"/>
              <a:t>输入：</a:t>
            </a:r>
            <a:endParaRPr lang="en-US" altLang="zh-CN" sz="2400"/>
          </a:p>
          <a:p>
            <a:pPr lvl="1"/>
            <a:r>
              <a:rPr lang="en-US" altLang="zh-CN" sz="2400">
                <a:latin typeface="+mn-ea"/>
              </a:rPr>
              <a:t>5.</a:t>
            </a:r>
            <a:r>
              <a:rPr lang="zh-CN" altLang="en-US" sz="2400"/>
              <a:t>输出：</a:t>
            </a:r>
            <a:endParaRPr lang="en-US" altLang="zh-CN" sz="2400"/>
          </a:p>
          <a:p>
            <a:pPr lvl="1"/>
            <a:endParaRPr lang="en-US" altLang="zh-CN" sz="240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0C814F3-37B2-4363-952A-AC99C2F0FC33}"/>
              </a:ext>
            </a:extLst>
          </p:cNvPr>
          <p:cNvSpPr/>
          <p:nvPr/>
        </p:nvSpPr>
        <p:spPr>
          <a:xfrm>
            <a:off x="2525687" y="2998515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0</a:t>
            </a:r>
            <a:r>
              <a:rPr lang="zh-CN" altLang="en-US" sz="2400" dirty="0"/>
              <a:t>个或者多个输入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A13EC92-0B0B-4847-A2B6-EAFDA68C6478}"/>
              </a:ext>
            </a:extLst>
          </p:cNvPr>
          <p:cNvSpPr/>
          <p:nvPr/>
        </p:nvSpPr>
        <p:spPr>
          <a:xfrm>
            <a:off x="2517672" y="3468070"/>
            <a:ext cx="2808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/>
              <a:t>个或者多个输出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5829AAC-1CA9-4D02-AF36-771BA0594921}"/>
              </a:ext>
            </a:extLst>
          </p:cNvPr>
          <p:cNvSpPr/>
          <p:nvPr/>
        </p:nvSpPr>
        <p:spPr>
          <a:xfrm>
            <a:off x="1291079" y="4319420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0</a:t>
            </a:r>
            <a:r>
              <a:rPr lang="zh-CN" altLang="en-US" sz="2800" dirty="0"/>
              <a:t>个输入的算法？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EC1B383-8D12-461F-88EF-12C84D0E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48" y="3951308"/>
            <a:ext cx="3778402" cy="21690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977F39D-B7EF-4B55-9CC2-037A93AB4F90}"/>
              </a:ext>
            </a:extLst>
          </p:cNvPr>
          <p:cNvSpPr/>
          <p:nvPr/>
        </p:nvSpPr>
        <p:spPr>
          <a:xfrm>
            <a:off x="4713248" y="439297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让计算机列举素数：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C8BD047-B2BC-4A89-A2A0-D0E7643640F8}"/>
              </a:ext>
            </a:extLst>
          </p:cNvPr>
          <p:cNvSpPr/>
          <p:nvPr/>
        </p:nvSpPr>
        <p:spPr>
          <a:xfrm>
            <a:off x="5121720" y="477299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2^77232917-1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37BD1A6-03FA-48EE-BB76-18C6B3F720D6}"/>
              </a:ext>
            </a:extLst>
          </p:cNvPr>
          <p:cNvSpPr/>
          <p:nvPr/>
        </p:nvSpPr>
        <p:spPr>
          <a:xfrm>
            <a:off x="4794362" y="5117837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2017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年 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12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月 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26 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日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F463D30-E2EB-4BB2-BB1D-8BB09C41912F}"/>
              </a:ext>
            </a:extLst>
          </p:cNvPr>
          <p:cNvSpPr/>
          <p:nvPr/>
        </p:nvSpPr>
        <p:spPr>
          <a:xfrm>
            <a:off x="4794362" y="5382528"/>
            <a:ext cx="2042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2^82589933-1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719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/>
      <p:bldP spid="14" grpId="0"/>
      <p:bldP spid="1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三、算法设计的要求</a:t>
            </a:r>
            <a:endParaRPr lang="en-US" altLang="zh-CN" sz="2800" dirty="0"/>
          </a:p>
          <a:p>
            <a:pPr lvl="1"/>
            <a:r>
              <a:rPr lang="zh-CN" altLang="en-US" sz="2400" dirty="0"/>
              <a:t>有些算法比较优秀，有些算法则不太优秀</a:t>
            </a:r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F1E9788-0C04-4C40-8464-1EF01388E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3"/>
          <a:stretch/>
        </p:blipFill>
        <p:spPr>
          <a:xfrm>
            <a:off x="7191386" y="2738658"/>
            <a:ext cx="2801341" cy="270349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5695483F-7E02-477C-B58C-F0573B463099}"/>
              </a:ext>
            </a:extLst>
          </p:cNvPr>
          <p:cNvSpPr/>
          <p:nvPr/>
        </p:nvSpPr>
        <p:spPr>
          <a:xfrm>
            <a:off x="1525221" y="4033154"/>
            <a:ext cx="47279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怎么评价算法？</a:t>
            </a:r>
          </a:p>
        </p:txBody>
      </p:sp>
    </p:spTree>
    <p:extLst>
      <p:ext uri="{BB962C8B-B14F-4D97-AF65-F5344CB8AC3E}">
        <p14:creationId xmlns:p14="http://schemas.microsoft.com/office/powerpoint/2010/main" val="39307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70130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 </a:t>
            </a:r>
            <a:r>
              <a:rPr lang="zh-CN" altLang="en-US" sz="2400" dirty="0"/>
              <a:t>正确性：满足具体问题的需求</a:t>
            </a:r>
            <a:endParaRPr lang="en-US" altLang="zh-CN" sz="2400" dirty="0"/>
          </a:p>
          <a:p>
            <a:pPr lvl="2"/>
            <a:r>
              <a:rPr lang="en-US" altLang="zh-CN" sz="2200" dirty="0">
                <a:latin typeface="+mn-ea"/>
              </a:rPr>
              <a:t>4</a:t>
            </a:r>
            <a:r>
              <a:rPr lang="zh-CN" altLang="en-US" sz="2200" dirty="0">
                <a:latin typeface="+mn-ea"/>
              </a:rPr>
              <a:t>个层次：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a)</a:t>
            </a:r>
            <a:r>
              <a:rPr lang="zh-CN" altLang="en-US" sz="2200" dirty="0">
                <a:latin typeface="+mn-ea"/>
              </a:rPr>
              <a:t>程序不含语法错误；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b)</a:t>
            </a:r>
            <a:r>
              <a:rPr lang="zh-CN" altLang="en-US" sz="2200" dirty="0">
                <a:latin typeface="+mn-ea"/>
              </a:rPr>
              <a:t>对于几组输出数据，能够得到满足要求的输出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c)</a:t>
            </a:r>
            <a:r>
              <a:rPr lang="zh-CN" altLang="en-US" sz="2200" dirty="0">
                <a:latin typeface="+mn-ea"/>
              </a:rPr>
              <a:t>对于精心选择的刁难型数据，能够得到满足要求的输出</a:t>
            </a:r>
            <a:endParaRPr lang="en-US" altLang="zh-CN" sz="2200" dirty="0">
              <a:latin typeface="+mn-ea"/>
            </a:endParaRPr>
          </a:p>
          <a:p>
            <a:pPr lvl="2"/>
            <a:r>
              <a:rPr lang="en-US" altLang="zh-CN" sz="2200" dirty="0">
                <a:latin typeface="+mn-ea"/>
              </a:rPr>
              <a:t>d)</a:t>
            </a:r>
            <a:r>
              <a:rPr lang="zh-CN" altLang="en-US" sz="2200" dirty="0">
                <a:latin typeface="+mn-ea"/>
              </a:rPr>
              <a:t>对于所有数据，能够得到满足要求的输出</a:t>
            </a:r>
            <a:endParaRPr lang="en-US" altLang="zh-CN" sz="2200" dirty="0">
              <a:latin typeface="+mn-ea"/>
            </a:endParaRPr>
          </a:p>
          <a:p>
            <a:pPr lvl="3"/>
            <a:endParaRPr lang="zh-CN" altLang="en-US" sz="20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6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集合数据结构例子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85A1045-6702-4D10-BB61-B838AFE1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43" y="2794391"/>
            <a:ext cx="5388981" cy="34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0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277288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 </a:t>
            </a:r>
            <a:r>
              <a:rPr lang="zh-CN" altLang="en-US" sz="2400" dirty="0"/>
              <a:t>健壮性：对于非法输入，也能适当反应</a:t>
            </a:r>
            <a:endParaRPr lang="en-US" altLang="zh-CN" sz="2400" dirty="0"/>
          </a:p>
          <a:p>
            <a:pPr lvl="2"/>
            <a:r>
              <a:rPr lang="zh-CN" altLang="en-US" sz="2200" dirty="0">
                <a:latin typeface="+mn-ea"/>
              </a:rPr>
              <a:t>例如：一个算法用于判断一个数是否是素数</a:t>
            </a:r>
            <a:endParaRPr lang="en-US" altLang="zh-CN" sz="2200" dirty="0">
              <a:latin typeface="+mn-ea"/>
            </a:endParaRPr>
          </a:p>
          <a:p>
            <a:pPr lvl="3"/>
            <a:r>
              <a:rPr lang="zh-CN" altLang="en-US" sz="2000" dirty="0">
                <a:latin typeface="+mn-ea"/>
              </a:rPr>
              <a:t>期待的输入：实数</a:t>
            </a:r>
            <a:endParaRPr lang="en-US" altLang="zh-CN" sz="2000" dirty="0">
              <a:latin typeface="+mn-ea"/>
            </a:endParaRPr>
          </a:p>
          <a:p>
            <a:pPr lvl="3"/>
            <a:r>
              <a:rPr lang="zh-CN" altLang="en-US" sz="2000" dirty="0">
                <a:latin typeface="+mn-ea"/>
              </a:rPr>
              <a:t>实际的输入：字符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B141CDB-D38B-41BB-854D-6256AD22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57" y="3071711"/>
            <a:ext cx="3065323" cy="29817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443D2C1-62B7-483A-B836-D70FEA1DDFD5}"/>
              </a:ext>
            </a:extLst>
          </p:cNvPr>
          <p:cNvSpPr/>
          <p:nvPr/>
        </p:nvSpPr>
        <p:spPr>
          <a:xfrm>
            <a:off x="1874285" y="5007041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健壮性差，通俗地说，就是</a:t>
            </a:r>
            <a:r>
              <a:rPr lang="en-US" altLang="zh-CN" sz="2800" dirty="0"/>
              <a:t>BUG</a:t>
            </a:r>
            <a:r>
              <a:rPr lang="zh-CN" altLang="en-US" sz="2800" dirty="0"/>
              <a:t>多！</a:t>
            </a:r>
            <a:endParaRPr lang="en-US" altLang="zh-CN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7A8F319-9D75-4F61-9AD4-8119270C281D}"/>
              </a:ext>
            </a:extLst>
          </p:cNvPr>
          <p:cNvSpPr/>
          <p:nvPr/>
        </p:nvSpPr>
        <p:spPr>
          <a:xfrm>
            <a:off x="1874285" y="5530261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让程序员最痛苦的就是修</a:t>
            </a:r>
            <a:r>
              <a:rPr lang="en-US" altLang="zh-CN" sz="2800" dirty="0"/>
              <a:t>BUG</a:t>
            </a:r>
            <a:r>
              <a:rPr lang="zh-CN" altLang="en-US" sz="28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3494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123167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 </a:t>
            </a:r>
            <a:r>
              <a:rPr lang="zh-CN" altLang="en-US" sz="2400" dirty="0"/>
              <a:t>可读性：便于理解和修改</a:t>
            </a:r>
            <a:endParaRPr lang="en-US" altLang="zh-CN" sz="2400" dirty="0"/>
          </a:p>
          <a:p>
            <a:pPr lvl="2"/>
            <a:endParaRPr lang="zh-CN" altLang="en-US" sz="22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DCC2C77-63E0-4984-8302-A86A0331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16" y="3521252"/>
            <a:ext cx="3626997" cy="2561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CC2DED7-70A1-46F1-9D93-C2ED92E9D640}"/>
              </a:ext>
            </a:extLst>
          </p:cNvPr>
          <p:cNvSpPr/>
          <p:nvPr/>
        </p:nvSpPr>
        <p:spPr>
          <a:xfrm>
            <a:off x="1620655" y="3757196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让程序员最痛苦的就是修</a:t>
            </a:r>
            <a:r>
              <a:rPr lang="en-US" altLang="zh-CN" sz="2800" dirty="0"/>
              <a:t>BUG</a:t>
            </a:r>
            <a:r>
              <a:rPr lang="zh-CN" altLang="en-US" sz="2800" dirty="0"/>
              <a:t>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4E3A158-35B3-45B7-B12A-DC6F5EDDA4BD}"/>
              </a:ext>
            </a:extLst>
          </p:cNvPr>
          <p:cNvSpPr/>
          <p:nvPr/>
        </p:nvSpPr>
        <p:spPr>
          <a:xfrm>
            <a:off x="1620655" y="4453754"/>
            <a:ext cx="3421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比修</a:t>
            </a:r>
            <a:r>
              <a:rPr lang="en-US" altLang="zh-CN" sz="2800" dirty="0">
                <a:solidFill>
                  <a:srgbClr val="7030A0"/>
                </a:solidFill>
              </a:rPr>
              <a:t>BUG</a:t>
            </a:r>
            <a:r>
              <a:rPr lang="zh-CN" altLang="en-US" sz="2800" dirty="0">
                <a:solidFill>
                  <a:srgbClr val="7030A0"/>
                </a:solidFill>
              </a:rPr>
              <a:t>更痛苦的是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8B60BC6-49B9-48F9-B75C-AEA5DE8BDC2D}"/>
              </a:ext>
            </a:extLst>
          </p:cNvPr>
          <p:cNvSpPr/>
          <p:nvPr/>
        </p:nvSpPr>
        <p:spPr>
          <a:xfrm>
            <a:off x="4130729" y="4976974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修别人的</a:t>
            </a:r>
            <a:r>
              <a:rPr lang="en-US" altLang="zh-CN" sz="2800" dirty="0">
                <a:solidFill>
                  <a:srgbClr val="7030A0"/>
                </a:solidFill>
              </a:rPr>
              <a:t>BUG</a:t>
            </a:r>
            <a:r>
              <a:rPr lang="zh-CN" altLang="en-US" sz="2800" dirty="0">
                <a:solidFill>
                  <a:srgbClr val="7030A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222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230831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四、算法设计的要求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 </a:t>
            </a:r>
            <a:r>
              <a:rPr lang="zh-CN" altLang="en-US" sz="2400" dirty="0"/>
              <a:t>高效率和低存储量</a:t>
            </a:r>
            <a:endParaRPr lang="en-US" altLang="zh-CN" sz="2400" dirty="0"/>
          </a:p>
          <a:p>
            <a:pPr lvl="2"/>
            <a:r>
              <a:rPr lang="zh-CN" altLang="en-US" sz="2400" dirty="0"/>
              <a:t>高效率：执行</a:t>
            </a:r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r>
              <a:rPr lang="zh-CN" altLang="en-US" sz="2400" dirty="0"/>
              <a:t>少</a:t>
            </a:r>
            <a:endParaRPr lang="en-US" altLang="zh-CN" sz="2400" dirty="0"/>
          </a:p>
          <a:p>
            <a:pPr lvl="2"/>
            <a:r>
              <a:rPr lang="zh-CN" altLang="en-US" sz="2400" dirty="0">
                <a:latin typeface="+mn-ea"/>
              </a:rPr>
              <a:t>低存储：执行中需要的最大存储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空间</a:t>
            </a:r>
            <a:r>
              <a:rPr lang="zh-CN" altLang="en-US" sz="2400" dirty="0">
                <a:latin typeface="+mn-ea"/>
              </a:rPr>
              <a:t>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  <a:endParaRPr lang="en-US" altLang="zh-CN" sz="2800" dirty="0"/>
          </a:p>
          <a:p>
            <a:pPr lvl="1"/>
            <a:r>
              <a:rPr lang="zh-CN" altLang="en-US" sz="2800" dirty="0">
                <a:latin typeface="+mn-ea"/>
              </a:rPr>
              <a:t>衡量算法的效率，主要依据算法执行所需要的时间，即时间复杂度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事后统计法：计算开始时间和完成时间的差值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事先分析法：撇开算法运行的软硬件环境，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r>
              <a:rPr lang="zh-CN" altLang="en-US" sz="2800" dirty="0">
                <a:latin typeface="+mn-ea"/>
              </a:rPr>
              <a:t>                        分析</a:t>
            </a:r>
            <a:r>
              <a:rPr lang="zh-CN" altLang="en-US" sz="2800" dirty="0">
                <a:solidFill>
                  <a:srgbClr val="00B0F0"/>
                </a:solidFill>
                <a:latin typeface="+mn-ea"/>
              </a:rPr>
              <a:t>算法的策略</a:t>
            </a:r>
            <a:r>
              <a:rPr lang="zh-CN" altLang="en-US" sz="2800" dirty="0">
                <a:latin typeface="+mn-ea"/>
              </a:rPr>
              <a:t>和</a:t>
            </a:r>
            <a:r>
              <a:rPr lang="zh-CN" altLang="en-US" sz="2800" dirty="0">
                <a:solidFill>
                  <a:srgbClr val="00B0F0"/>
                </a:solidFill>
                <a:latin typeface="+mn-ea"/>
              </a:rPr>
              <a:t>问题的规模</a:t>
            </a:r>
            <a:r>
              <a:rPr lang="zh-CN" altLang="en-US" sz="2800" dirty="0">
                <a:latin typeface="+mn-ea"/>
              </a:rPr>
              <a:t>，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latin typeface="+mn-ea"/>
              </a:rPr>
              <a:t>			 </a:t>
            </a:r>
            <a:r>
              <a:rPr lang="zh-CN" altLang="en-US" sz="2800" dirty="0">
                <a:latin typeface="+mn-ea"/>
              </a:rPr>
              <a:t>是评价算法时间复杂度的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常用方法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zh-CN" sz="28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3F905E9-A2A5-4970-ADD2-98EF6C52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39" y="4498258"/>
            <a:ext cx="1804302" cy="15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  <a:endParaRPr lang="en-US" altLang="zh-CN" sz="2800" dirty="0"/>
          </a:p>
          <a:p>
            <a:pPr lvl="1"/>
            <a:r>
              <a:rPr lang="zh-CN" altLang="en-US" sz="2800" dirty="0">
                <a:latin typeface="+mn-ea"/>
              </a:rPr>
              <a:t>时间复杂度定义为问题规模</a:t>
            </a:r>
            <a:r>
              <a:rPr lang="en-US" altLang="zh-CN" sz="2800" dirty="0">
                <a:latin typeface="+mn-ea"/>
              </a:rPr>
              <a:t>n</a:t>
            </a:r>
            <a:r>
              <a:rPr lang="zh-CN" altLang="en-US" sz="2800" dirty="0">
                <a:latin typeface="+mn-ea"/>
              </a:rPr>
              <a:t>的函数</a:t>
            </a:r>
            <a:r>
              <a:rPr lang="en-US" altLang="zh-CN" sz="2800" dirty="0">
                <a:latin typeface="+mn-ea"/>
              </a:rPr>
              <a:t>f(n),</a:t>
            </a:r>
            <a:r>
              <a:rPr lang="zh-CN" altLang="en-US" sz="2800" dirty="0">
                <a:latin typeface="+mn-ea"/>
              </a:rPr>
              <a:t>即</a:t>
            </a:r>
            <a:endParaRPr lang="en-US" altLang="zh-CN" sz="2800" dirty="0">
              <a:latin typeface="+mn-ea"/>
            </a:endParaRPr>
          </a:p>
          <a:p>
            <a:pPr marL="457200" lvl="1" indent="0">
              <a:buNone/>
            </a:pP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800" dirty="0">
                <a:latin typeface="+mn-ea"/>
              </a:rPr>
              <a:t>什么是问题规模</a:t>
            </a:r>
            <a:r>
              <a:rPr lang="en-US" altLang="zh-CN" sz="2800" dirty="0">
                <a:latin typeface="+mn-ea"/>
              </a:rPr>
              <a:t>n</a:t>
            </a:r>
            <a:r>
              <a:rPr lang="zh-CN" altLang="en-US" sz="2800" dirty="0">
                <a:latin typeface="+mn-ea"/>
              </a:rPr>
              <a:t>？</a:t>
            </a:r>
            <a:endParaRPr lang="en-US" altLang="zh-CN" sz="2800" dirty="0">
              <a:latin typeface="+mn-ea"/>
            </a:endParaRPr>
          </a:p>
          <a:p>
            <a:pPr lvl="2"/>
            <a:r>
              <a:rPr lang="zh-CN" altLang="en-US" sz="2600" dirty="0">
                <a:latin typeface="+mn-ea"/>
              </a:rPr>
              <a:t>一般来说，可以理解为算法接受和处理的数据元素个数</a:t>
            </a:r>
            <a:endParaRPr lang="en-US" altLang="zh-CN" sz="2600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E975E53-F54E-4527-A9A9-9391E543FE11}"/>
              </a:ext>
            </a:extLst>
          </p:cNvPr>
          <p:cNvSpPr/>
          <p:nvPr/>
        </p:nvSpPr>
        <p:spPr>
          <a:xfrm>
            <a:off x="4280060" y="342900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B343853-9E2B-4AF1-A37E-AD08F8F1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88" y="5137608"/>
            <a:ext cx="3083300" cy="17203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150C858-FA2E-4C6E-B019-0C8EBE8ED85B}"/>
              </a:ext>
            </a:extLst>
          </p:cNvPr>
          <p:cNvSpPr/>
          <p:nvPr/>
        </p:nvSpPr>
        <p:spPr>
          <a:xfrm>
            <a:off x="5545394" y="572695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问题规模就是队列的长度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631C3C4-E6DC-4D86-A806-06BD65DA4C24}"/>
              </a:ext>
            </a:extLst>
          </p:cNvPr>
          <p:cNvSpPr txBox="1"/>
          <p:nvPr/>
        </p:nvSpPr>
        <p:spPr>
          <a:xfrm>
            <a:off x="5644945" y="29791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B2585547-4769-4FE1-AAB1-A578C69A6097}"/>
              </a:ext>
            </a:extLst>
          </p:cNvPr>
          <p:cNvCxnSpPr>
            <a:cxnSpLocks/>
          </p:cNvCxnSpPr>
          <p:nvPr/>
        </p:nvCxnSpPr>
        <p:spPr>
          <a:xfrm flipV="1">
            <a:off x="6097958" y="3920785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0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E975E53-F54E-4527-A9A9-9391E543FE11}"/>
              </a:ext>
            </a:extLst>
          </p:cNvPr>
          <p:cNvSpPr/>
          <p:nvPr/>
        </p:nvSpPr>
        <p:spPr>
          <a:xfrm>
            <a:off x="4191570" y="281385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B450CE6F-39A4-4CC4-9A5D-86B2B68959E3}"/>
                  </a:ext>
                </a:extLst>
              </p:cNvPr>
              <p:cNvSpPr txBox="1"/>
              <p:nvPr/>
            </p:nvSpPr>
            <p:spPr>
              <a:xfrm>
                <a:off x="1979646" y="4783864"/>
                <a:ext cx="21773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450CE6F-39A4-4CC4-9A5D-86B2B689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6" y="4783864"/>
                <a:ext cx="2177327" cy="369332"/>
              </a:xfrm>
              <a:prstGeom prst="rect">
                <a:avLst/>
              </a:prstGeom>
              <a:blipFill>
                <a:blip r:embed="rId3"/>
                <a:stretch>
                  <a:fillRect l="-6723" t="-26667" r="-19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14F57354-E80E-47E2-8767-565296CEDA9A}"/>
                  </a:ext>
                </a:extLst>
              </p:cNvPr>
              <p:cNvSpPr txBox="1"/>
              <p:nvPr/>
            </p:nvSpPr>
            <p:spPr>
              <a:xfrm>
                <a:off x="1979646" y="4327119"/>
                <a:ext cx="1759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+2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F57354-E80E-47E2-8767-565296CE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46" y="4327119"/>
                <a:ext cx="1759264" cy="369332"/>
              </a:xfrm>
              <a:prstGeom prst="rect">
                <a:avLst/>
              </a:prstGeom>
              <a:blipFill>
                <a:blip r:embed="rId4"/>
                <a:stretch>
                  <a:fillRect l="-8333" t="-26667" r="-972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78358663-A169-4A6F-B02A-88531385E359}"/>
                  </a:ext>
                </a:extLst>
              </p:cNvPr>
              <p:cNvSpPr txBox="1"/>
              <p:nvPr/>
            </p:nvSpPr>
            <p:spPr>
              <a:xfrm>
                <a:off x="5347932" y="4313779"/>
                <a:ext cx="19676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358663-A169-4A6F-B02A-88531385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32" y="4313779"/>
                <a:ext cx="1967654" cy="369332"/>
              </a:xfrm>
              <a:prstGeom prst="rect">
                <a:avLst/>
              </a:prstGeom>
              <a:blipFill>
                <a:blip r:embed="rId5"/>
                <a:stretch>
                  <a:fillRect l="-2786" r="-619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D3B063FB-95B6-4182-986F-6B9B59943F82}"/>
                  </a:ext>
                </a:extLst>
              </p:cNvPr>
              <p:cNvSpPr txBox="1"/>
              <p:nvPr/>
            </p:nvSpPr>
            <p:spPr>
              <a:xfrm>
                <a:off x="5352043" y="4790395"/>
                <a:ext cx="19605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3B063FB-95B6-4182-986F-6B9B5994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43" y="4790395"/>
                <a:ext cx="1960537" cy="369332"/>
              </a:xfrm>
              <a:prstGeom prst="rect">
                <a:avLst/>
              </a:prstGeom>
              <a:blipFill>
                <a:blip r:embed="rId6"/>
                <a:stretch>
                  <a:fillRect l="-3106" r="-31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A2AEDF0-A732-4BD7-8691-AD2D97E3D87A}"/>
              </a:ext>
            </a:extLst>
          </p:cNvPr>
          <p:cNvSpPr/>
          <p:nvPr/>
        </p:nvSpPr>
        <p:spPr>
          <a:xfrm>
            <a:off x="2495985" y="560799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忽略低阶项！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8D9A6208-DC88-46D7-BE21-E155547D5C4C}"/>
              </a:ext>
            </a:extLst>
          </p:cNvPr>
          <p:cNvSpPr/>
          <p:nvPr/>
        </p:nvSpPr>
        <p:spPr>
          <a:xfrm>
            <a:off x="5212462" y="560799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忽略倍数常量！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42F2545-0FFA-4CD2-949B-C0B1D419BE37}"/>
              </a:ext>
            </a:extLst>
          </p:cNvPr>
          <p:cNvSpPr/>
          <p:nvPr/>
        </p:nvSpPr>
        <p:spPr>
          <a:xfrm>
            <a:off x="3435565" y="3711490"/>
            <a:ext cx="4178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O(f(n))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意为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f(n)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阶 </a:t>
            </a:r>
            <a:r>
              <a:rPr lang="en-US" altLang="zh-CN" sz="2800" b="1" dirty="0">
                <a:solidFill>
                  <a:srgbClr val="00B050"/>
                </a:solidFill>
              </a:rPr>
              <a:t>Order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97C69E7-A95C-4455-A9D4-9B72D3101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534" y="1898401"/>
            <a:ext cx="2626668" cy="3676123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0D9D85B5-2155-4A43-B1F6-F1611D47D3AC}"/>
              </a:ext>
            </a:extLst>
          </p:cNvPr>
          <p:cNvCxnSpPr>
            <a:cxnSpLocks/>
          </p:cNvCxnSpPr>
          <p:nvPr/>
        </p:nvCxnSpPr>
        <p:spPr>
          <a:xfrm flipV="1">
            <a:off x="5408284" y="3282147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6BED01A-629C-4E05-969A-4CD0E42E9314}"/>
              </a:ext>
            </a:extLst>
          </p:cNvPr>
          <p:cNvSpPr/>
          <p:nvPr/>
        </p:nvSpPr>
        <p:spPr>
          <a:xfrm>
            <a:off x="4191570" y="2813850"/>
            <a:ext cx="2323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T(n)=O(f(n))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0C4BCCC4-20A0-4E7E-9ACE-038AB3F81FBE}"/>
              </a:ext>
            </a:extLst>
          </p:cNvPr>
          <p:cNvCxnSpPr>
            <a:cxnSpLocks/>
          </p:cNvCxnSpPr>
          <p:nvPr/>
        </p:nvCxnSpPr>
        <p:spPr>
          <a:xfrm flipV="1">
            <a:off x="5762245" y="3326393"/>
            <a:ext cx="0" cy="360000"/>
          </a:xfrm>
          <a:prstGeom prst="straightConnector1">
            <a:avLst/>
          </a:prstGeom>
          <a:ln w="222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C22AABB-0A88-4CAC-90D8-AADBA4E028F7}"/>
              </a:ext>
            </a:extLst>
          </p:cNvPr>
          <p:cNvSpPr/>
          <p:nvPr/>
        </p:nvSpPr>
        <p:spPr>
          <a:xfrm>
            <a:off x="1510835" y="4543965"/>
            <a:ext cx="9049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f(n)</a:t>
            </a:r>
            <a:r>
              <a:rPr lang="zh-CN" altLang="en-US" sz="2800" dirty="0"/>
              <a:t>由算法</a:t>
            </a:r>
            <a:r>
              <a:rPr lang="zh-CN" altLang="en-US" sz="2800" dirty="0">
                <a:latin typeface="+mn-ea"/>
              </a:rPr>
              <a:t>的策略决定，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一般指算法中最深层循环内的基本操作重复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执行的次数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22F3F54-5E7F-457E-9A56-43B501448224}"/>
              </a:ext>
            </a:extLst>
          </p:cNvPr>
          <p:cNvSpPr/>
          <p:nvPr/>
        </p:nvSpPr>
        <p:spPr>
          <a:xfrm>
            <a:off x="7677895" y="23089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算法的策略</a:t>
            </a:r>
            <a:r>
              <a:rPr lang="zh-CN" altLang="en-US" sz="2400" dirty="0">
                <a:latin typeface="+mn-ea"/>
              </a:rPr>
              <a:t>和</a:t>
            </a:r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问题的规模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B85805C-DA27-4EFE-A9C9-0329F9A0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035" y="2706749"/>
            <a:ext cx="1874682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092C69A-8DDF-450F-955A-2149E5968B09}"/>
              </a:ext>
            </a:extLst>
          </p:cNvPr>
          <p:cNvSpPr/>
          <p:nvPr/>
        </p:nvSpPr>
        <p:spPr>
          <a:xfrm>
            <a:off x="1947477" y="2990111"/>
            <a:ext cx="2192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a[0] = a[0]*2;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0AE9B2B-1BC7-4B4C-B76E-B866AC84BA7F}"/>
              </a:ext>
            </a:extLst>
          </p:cNvPr>
          <p:cNvSpPr/>
          <p:nvPr/>
        </p:nvSpPr>
        <p:spPr>
          <a:xfrm>
            <a:off x="1888483" y="4290332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问题规模为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A43BE56-8D85-4651-856F-FF9F25EA9DCE}"/>
              </a:ext>
            </a:extLst>
          </p:cNvPr>
          <p:cNvSpPr/>
          <p:nvPr/>
        </p:nvSpPr>
        <p:spPr>
          <a:xfrm>
            <a:off x="1947477" y="4776170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f(n)=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C5237BD-B01F-4556-8CCB-7FC15338ECF7}"/>
              </a:ext>
            </a:extLst>
          </p:cNvPr>
          <p:cNvSpPr/>
          <p:nvPr/>
        </p:nvSpPr>
        <p:spPr>
          <a:xfrm>
            <a:off x="1940103" y="5262008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A1C861-90D9-451B-9BC8-AA758E61CE0B}"/>
              </a:ext>
            </a:extLst>
          </p:cNvPr>
          <p:cNvSpPr/>
          <p:nvPr/>
        </p:nvSpPr>
        <p:spPr>
          <a:xfrm>
            <a:off x="1887524" y="569044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常量阶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CCE131A-6EC1-4E01-8ED5-6DFAC91E3E86}"/>
              </a:ext>
            </a:extLst>
          </p:cNvPr>
          <p:cNvCxnSpPr/>
          <p:nvPr/>
        </p:nvCxnSpPr>
        <p:spPr>
          <a:xfrm>
            <a:off x="3937820" y="2841097"/>
            <a:ext cx="0" cy="33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7986295-7A57-4CC9-8ADE-64BC0A1D479F}"/>
              </a:ext>
            </a:extLst>
          </p:cNvPr>
          <p:cNvSpPr/>
          <p:nvPr/>
        </p:nvSpPr>
        <p:spPr>
          <a:xfrm>
            <a:off x="4414585" y="2736502"/>
            <a:ext cx="299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*2;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*3;}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57BF8A1E-D05D-4708-A628-E22AEE1A6963}"/>
              </a:ext>
            </a:extLst>
          </p:cNvPr>
          <p:cNvSpPr/>
          <p:nvPr/>
        </p:nvSpPr>
        <p:spPr>
          <a:xfrm>
            <a:off x="4409039" y="429033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问题规模为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ABAC496-6977-4417-9B1E-3E5824FB811D}"/>
              </a:ext>
            </a:extLst>
          </p:cNvPr>
          <p:cNvSpPr/>
          <p:nvPr/>
        </p:nvSpPr>
        <p:spPr>
          <a:xfrm>
            <a:off x="4492449" y="477617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f(n)=2n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633435F-4D4A-4A11-A5AF-CB8DE2EDE072}"/>
              </a:ext>
            </a:extLst>
          </p:cNvPr>
          <p:cNvSpPr/>
          <p:nvPr/>
        </p:nvSpPr>
        <p:spPr>
          <a:xfrm>
            <a:off x="4544067" y="5232988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5951E88-F69A-4DC0-A92F-35D529A1C042}"/>
              </a:ext>
            </a:extLst>
          </p:cNvPr>
          <p:cNvSpPr/>
          <p:nvPr/>
        </p:nvSpPr>
        <p:spPr>
          <a:xfrm>
            <a:off x="4505522" y="56407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</a:rPr>
              <a:t>线性阶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D6EF617-AD3C-4D5F-AD34-2E46F5CC3734}"/>
              </a:ext>
            </a:extLst>
          </p:cNvPr>
          <p:cNvSpPr/>
          <p:nvPr/>
        </p:nvSpPr>
        <p:spPr>
          <a:xfrm>
            <a:off x="-9838" y="53116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算法时间复杂度：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D978CDBD-A007-469C-A0E5-80BBD65DC18F}"/>
              </a:ext>
            </a:extLst>
          </p:cNvPr>
          <p:cNvCxnSpPr>
            <a:cxnSpLocks/>
          </p:cNvCxnSpPr>
          <p:nvPr/>
        </p:nvCxnSpPr>
        <p:spPr>
          <a:xfrm>
            <a:off x="7639665" y="2219444"/>
            <a:ext cx="0" cy="398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AC8E34B3-2349-48DA-ADAD-7C64BD18C137}"/>
              </a:ext>
            </a:extLst>
          </p:cNvPr>
          <p:cNvSpPr/>
          <p:nvPr/>
        </p:nvSpPr>
        <p:spPr>
          <a:xfrm>
            <a:off x="8309192" y="2295557"/>
            <a:ext cx="2996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for (j=1;j&lt;=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n;j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*2;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a[j] = a[j] *3;}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3335B18-6EF1-4AC1-A764-2FE361CF75D6}"/>
              </a:ext>
            </a:extLst>
          </p:cNvPr>
          <p:cNvSpPr/>
          <p:nvPr/>
        </p:nvSpPr>
        <p:spPr>
          <a:xfrm>
            <a:off x="8544789" y="428877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问题规模为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8FFC919-1AB9-4681-BB02-48BCB6EA5C44}"/>
              </a:ext>
            </a:extLst>
          </p:cNvPr>
          <p:cNvSpPr/>
          <p:nvPr/>
        </p:nvSpPr>
        <p:spPr>
          <a:xfrm>
            <a:off x="8544789" y="4729419"/>
            <a:ext cx="217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f(n)=2n*n = 2n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03CBF287-FD95-4A79-8AC5-D559CD2D473D}"/>
              </a:ext>
            </a:extLst>
          </p:cNvPr>
          <p:cNvSpPr/>
          <p:nvPr/>
        </p:nvSpPr>
        <p:spPr>
          <a:xfrm>
            <a:off x="8567847" y="5193836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zh-CN" sz="24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08E9983-A9A5-4643-BAEA-2A8DEF85675F}"/>
              </a:ext>
            </a:extLst>
          </p:cNvPr>
          <p:cNvSpPr/>
          <p:nvPr/>
        </p:nvSpPr>
        <p:spPr>
          <a:xfrm>
            <a:off x="8567847" y="562080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平方阶</a:t>
            </a:r>
          </a:p>
        </p:txBody>
      </p:sp>
    </p:spTree>
    <p:extLst>
      <p:ext uri="{BB962C8B-B14F-4D97-AF65-F5344CB8AC3E}">
        <p14:creationId xmlns:p14="http://schemas.microsoft.com/office/powerpoint/2010/main" val="41285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  <p:bldP spid="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07986295-7A57-4CC9-8ADE-64BC0A1D479F}"/>
              </a:ext>
            </a:extLst>
          </p:cNvPr>
          <p:cNvSpPr/>
          <p:nvPr/>
        </p:nvSpPr>
        <p:spPr>
          <a:xfrm>
            <a:off x="4414585" y="2736502"/>
            <a:ext cx="2996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a[n]={1};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altLang="zh-CN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a[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*2;}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57BF8A1E-D05D-4708-A628-E22AEE1A6963}"/>
              </a:ext>
            </a:extLst>
          </p:cNvPr>
          <p:cNvSpPr/>
          <p:nvPr/>
        </p:nvSpPr>
        <p:spPr>
          <a:xfrm>
            <a:off x="4414585" y="407168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问题规模为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ABAC496-6977-4417-9B1E-3E5824FB811D}"/>
              </a:ext>
            </a:extLst>
          </p:cNvPr>
          <p:cNvSpPr/>
          <p:nvPr/>
        </p:nvSpPr>
        <p:spPr>
          <a:xfrm>
            <a:off x="4505522" y="4673277"/>
            <a:ext cx="2026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f(n)=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+1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633435F-4D4A-4A11-A5AF-CB8DE2EDE072}"/>
              </a:ext>
            </a:extLst>
          </p:cNvPr>
          <p:cNvSpPr/>
          <p:nvPr/>
        </p:nvSpPr>
        <p:spPr>
          <a:xfrm>
            <a:off x="4505522" y="5182576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en-US" altLang="zh-CN" sz="2400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65951E88-F69A-4DC0-A92F-35D529A1C042}"/>
              </a:ext>
            </a:extLst>
          </p:cNvPr>
          <p:cNvSpPr/>
          <p:nvPr/>
        </p:nvSpPr>
        <p:spPr>
          <a:xfrm>
            <a:off x="4476826" y="56906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对数阶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D6EF617-AD3C-4D5F-AD34-2E46F5CC3734}"/>
              </a:ext>
            </a:extLst>
          </p:cNvPr>
          <p:cNvSpPr/>
          <p:nvPr/>
        </p:nvSpPr>
        <p:spPr>
          <a:xfrm>
            <a:off x="2178075" y="523497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算法时间复杂度：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36CACEDF-AFE6-4769-94DE-92B252664BB0}"/>
              </a:ext>
            </a:extLst>
          </p:cNvPr>
          <p:cNvGrpSpPr/>
          <p:nvPr/>
        </p:nvGrpSpPr>
        <p:grpSpPr>
          <a:xfrm>
            <a:off x="5261699" y="4890627"/>
            <a:ext cx="183208" cy="214730"/>
            <a:chOff x="8554065" y="3388360"/>
            <a:chExt cx="199103" cy="224995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00C0481B-EFDE-4D2C-A562-369F14250417}"/>
                </a:ext>
              </a:extLst>
            </p:cNvPr>
            <p:cNvCxnSpPr>
              <a:cxnSpLocks/>
            </p:cNvCxnSpPr>
            <p:nvPr/>
          </p:nvCxnSpPr>
          <p:spPr>
            <a:xfrm>
              <a:off x="8554065" y="3388360"/>
              <a:ext cx="0" cy="224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8B4AAA9A-323D-4F71-892E-B533A3FA3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4065" y="3613355"/>
              <a:ext cx="199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1D81A84F-ED52-4B1A-9B97-4208827703F8}"/>
              </a:ext>
            </a:extLst>
          </p:cNvPr>
          <p:cNvGrpSpPr/>
          <p:nvPr/>
        </p:nvGrpSpPr>
        <p:grpSpPr>
          <a:xfrm flipH="1">
            <a:off x="5820079" y="4890627"/>
            <a:ext cx="185491" cy="214730"/>
            <a:chOff x="8554065" y="3388360"/>
            <a:chExt cx="199103" cy="224995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7B8937A2-C4A6-4712-A57B-57639DC7E207}"/>
                </a:ext>
              </a:extLst>
            </p:cNvPr>
            <p:cNvCxnSpPr>
              <a:cxnSpLocks/>
            </p:cNvCxnSpPr>
            <p:nvPr/>
          </p:nvCxnSpPr>
          <p:spPr>
            <a:xfrm>
              <a:off x="8554065" y="3388360"/>
              <a:ext cx="0" cy="224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98254E6F-DE70-4777-8415-B2AB79B4B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4065" y="3613355"/>
              <a:ext cx="199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9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5"/>
            <a:ext cx="10476950" cy="35545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四、时间复杂度（举例）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C9F62A9-0182-40BE-AE15-F00369D926E2}"/>
              </a:ext>
            </a:extLst>
          </p:cNvPr>
          <p:cNvSpPr txBox="1"/>
          <p:nvPr/>
        </p:nvSpPr>
        <p:spPr>
          <a:xfrm>
            <a:off x="430982" y="3096867"/>
            <a:ext cx="11419347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600"/>
              </a:lnSpc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下面程序段的时间复杂度是（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en-US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=s=0;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while(s&lt;n){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++;s+=</a:t>
            </a:r>
            <a:r>
              <a:rPr lang="en-US" altLang="zh-CN" sz="2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ts val="26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	}</a:t>
            </a:r>
          </a:p>
          <a:p>
            <a:pPr indent="304800" algn="just">
              <a:lnSpc>
                <a:spcPts val="2600"/>
              </a:lnSpc>
            </a:pP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9080" indent="-259080" algn="just">
              <a:lnSpc>
                <a:spcPts val="2800"/>
              </a:lnSpc>
            </a:pP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A.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1/2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   		B.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			C. O(log</a:t>
            </a:r>
            <a:r>
              <a:rPr lang="en-US" altLang="zh-CN" sz="2800" kern="100" baseline="-25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n)		    D. O(n</a:t>
            </a:r>
            <a:r>
              <a:rPr lang="en-US" altLang="zh-CN" sz="2800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AADD47D-CB56-4896-83A7-DB8AC621C9B3}"/>
              </a:ext>
            </a:extLst>
          </p:cNvPr>
          <p:cNvSpPr txBox="1"/>
          <p:nvPr/>
        </p:nvSpPr>
        <p:spPr>
          <a:xfrm>
            <a:off x="5573048" y="3002142"/>
            <a:ext cx="429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74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线性数据结构例子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149671D-E925-42DB-88C9-424E6BDA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34" y="2997596"/>
            <a:ext cx="5593565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633435F-4D4A-4A11-A5AF-CB8DE2EDE072}"/>
              </a:ext>
            </a:extLst>
          </p:cNvPr>
          <p:cNvSpPr/>
          <p:nvPr/>
        </p:nvSpPr>
        <p:spPr>
          <a:xfrm>
            <a:off x="4391342" y="3073342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42F18A58-E583-48B7-8589-F790C1D3B353}"/>
              </a:ext>
            </a:extLst>
          </p:cNvPr>
          <p:cNvSpPr/>
          <p:nvPr/>
        </p:nvSpPr>
        <p:spPr>
          <a:xfrm>
            <a:off x="3290750" y="3073341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4802BA02-D298-46DF-A664-ADD25E20E235}"/>
              </a:ext>
            </a:extLst>
          </p:cNvPr>
          <p:cNvSpPr/>
          <p:nvPr/>
        </p:nvSpPr>
        <p:spPr>
          <a:xfrm>
            <a:off x="1375928" y="306828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BFB488B-ACF2-4636-92E0-D92EB5D8833B}"/>
              </a:ext>
            </a:extLst>
          </p:cNvPr>
          <p:cNvSpPr/>
          <p:nvPr/>
        </p:nvSpPr>
        <p:spPr>
          <a:xfrm>
            <a:off x="2292750" y="3073343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66C0150A-9D75-474E-84FE-28993DB91C69}"/>
              </a:ext>
            </a:extLst>
          </p:cNvPr>
          <p:cNvSpPr/>
          <p:nvPr/>
        </p:nvSpPr>
        <p:spPr>
          <a:xfrm>
            <a:off x="5877049" y="30682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O(nlog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490F2BC-4358-4451-92E0-2018AE77272C}"/>
              </a:ext>
            </a:extLst>
          </p:cNvPr>
          <p:cNvSpPr/>
          <p:nvPr/>
        </p:nvSpPr>
        <p:spPr>
          <a:xfrm>
            <a:off x="7514048" y="3049242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O(n!)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2638013-16AC-4EBE-9E9B-07A39176190E}"/>
              </a:ext>
            </a:extLst>
          </p:cNvPr>
          <p:cNvSpPr/>
          <p:nvPr/>
        </p:nvSpPr>
        <p:spPr>
          <a:xfrm>
            <a:off x="8698120" y="3046664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76610B65-B9C0-415B-AF7D-E3C83F490ACC}"/>
              </a:ext>
            </a:extLst>
          </p:cNvPr>
          <p:cNvSpPr/>
          <p:nvPr/>
        </p:nvSpPr>
        <p:spPr>
          <a:xfrm>
            <a:off x="9924956" y="3068282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O(3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3873554-8094-49C2-9C56-3D4374BF0EA6}"/>
              </a:ext>
            </a:extLst>
          </p:cNvPr>
          <p:cNvSpPr/>
          <p:nvPr/>
        </p:nvSpPr>
        <p:spPr>
          <a:xfrm>
            <a:off x="2412940" y="3612409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随着问题的规模增长快的算法，不宜使用！！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598D1267-288B-42B7-960A-A8E263477934}"/>
              </a:ext>
            </a:extLst>
          </p:cNvPr>
          <p:cNvSpPr/>
          <p:nvPr/>
        </p:nvSpPr>
        <p:spPr>
          <a:xfrm>
            <a:off x="1349328" y="489708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284735C-BE3E-4B8C-AAF9-8D367E6246B3}"/>
              </a:ext>
            </a:extLst>
          </p:cNvPr>
          <p:cNvSpPr/>
          <p:nvPr/>
        </p:nvSpPr>
        <p:spPr>
          <a:xfrm>
            <a:off x="2009566" y="49508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E98513C9-A959-4471-B7F2-139A68580C42}"/>
              </a:ext>
            </a:extLst>
          </p:cNvPr>
          <p:cNvSpPr/>
          <p:nvPr/>
        </p:nvSpPr>
        <p:spPr>
          <a:xfrm>
            <a:off x="2292750" y="4897081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2F744FD6-7603-4282-A8BA-428243208DFC}"/>
              </a:ext>
            </a:extLst>
          </p:cNvPr>
          <p:cNvSpPr/>
          <p:nvPr/>
        </p:nvSpPr>
        <p:spPr>
          <a:xfrm>
            <a:off x="3534554" y="49508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4DAC769-56D1-453D-93C7-C27247CB0555}"/>
              </a:ext>
            </a:extLst>
          </p:cNvPr>
          <p:cNvSpPr/>
          <p:nvPr/>
        </p:nvSpPr>
        <p:spPr>
          <a:xfrm>
            <a:off x="3797658" y="489708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EFA3355-9E0C-4809-A321-C3043613BB8B}"/>
              </a:ext>
            </a:extLst>
          </p:cNvPr>
          <p:cNvSpPr/>
          <p:nvPr/>
        </p:nvSpPr>
        <p:spPr>
          <a:xfrm>
            <a:off x="4869709" y="49063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O(nlog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2B471E8F-1B6D-4B82-B923-7D36B22E236D}"/>
              </a:ext>
            </a:extLst>
          </p:cNvPr>
          <p:cNvSpPr/>
          <p:nvPr/>
        </p:nvSpPr>
        <p:spPr>
          <a:xfrm>
            <a:off x="4550391" y="49601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B18B4A5-66A1-43A8-AAD0-6950EE46AB77}"/>
              </a:ext>
            </a:extLst>
          </p:cNvPr>
          <p:cNvSpPr/>
          <p:nvPr/>
        </p:nvSpPr>
        <p:spPr>
          <a:xfrm>
            <a:off x="6627475" y="4906335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562E5581-1FB3-4BB3-818D-253A0246E4C1}"/>
              </a:ext>
            </a:extLst>
          </p:cNvPr>
          <p:cNvSpPr/>
          <p:nvPr/>
        </p:nvSpPr>
        <p:spPr>
          <a:xfrm>
            <a:off x="6296819" y="49601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B5F6B93C-F179-49E3-9A62-0B818B210F82}"/>
              </a:ext>
            </a:extLst>
          </p:cNvPr>
          <p:cNvSpPr/>
          <p:nvPr/>
        </p:nvSpPr>
        <p:spPr>
          <a:xfrm>
            <a:off x="7802342" y="4901573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BA351681-4A4E-4E85-B1F3-D2A0D1C3ED4F}"/>
              </a:ext>
            </a:extLst>
          </p:cNvPr>
          <p:cNvSpPr/>
          <p:nvPr/>
        </p:nvSpPr>
        <p:spPr>
          <a:xfrm>
            <a:off x="7463874" y="494275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88704E50-F13A-406A-BC95-13466EBB7F3C}"/>
              </a:ext>
            </a:extLst>
          </p:cNvPr>
          <p:cNvSpPr/>
          <p:nvPr/>
        </p:nvSpPr>
        <p:spPr>
          <a:xfrm>
            <a:off x="8959923" y="4889704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O(3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BB1CB5E9-8B3B-4772-9224-55B1D7C54A09}"/>
              </a:ext>
            </a:extLst>
          </p:cNvPr>
          <p:cNvSpPr/>
          <p:nvPr/>
        </p:nvSpPr>
        <p:spPr>
          <a:xfrm>
            <a:off x="8657891" y="494061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D58D5B1E-6630-4CDE-A42E-4F2E3899657D}"/>
              </a:ext>
            </a:extLst>
          </p:cNvPr>
          <p:cNvSpPr/>
          <p:nvPr/>
        </p:nvSpPr>
        <p:spPr>
          <a:xfrm>
            <a:off x="10061381" y="4882139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O(n!)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FD001AC2-8ADB-4668-A40C-13EDCC70351E}"/>
              </a:ext>
            </a:extLst>
          </p:cNvPr>
          <p:cNvSpPr/>
          <p:nvPr/>
        </p:nvSpPr>
        <p:spPr>
          <a:xfrm>
            <a:off x="9785568" y="494269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34A8BDC8-FD41-4185-B1ED-921D1880C8CE}"/>
              </a:ext>
            </a:extLst>
          </p:cNvPr>
          <p:cNvSpPr/>
          <p:nvPr/>
        </p:nvSpPr>
        <p:spPr>
          <a:xfrm>
            <a:off x="1852011" y="5581879"/>
            <a:ext cx="8802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多项式时间内无法求解的算法一般被认为是不可行的！</a:t>
            </a:r>
          </a:p>
        </p:txBody>
      </p:sp>
    </p:spTree>
    <p:extLst>
      <p:ext uri="{BB962C8B-B14F-4D97-AF65-F5344CB8AC3E}">
        <p14:creationId xmlns:p14="http://schemas.microsoft.com/office/powerpoint/2010/main" val="36522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6" grpId="0"/>
      <p:bldP spid="34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四、时间复杂度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2340800-40BE-4A18-98AB-508A89C6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159" y="3030437"/>
            <a:ext cx="8324881" cy="939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61F8495-CB16-4CC2-847D-1A4584A8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159" y="4122905"/>
            <a:ext cx="8439181" cy="100162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2F3A8E4-456C-46B4-BF96-90CC5701491B}"/>
              </a:ext>
            </a:extLst>
          </p:cNvPr>
          <p:cNvSpPr/>
          <p:nvPr/>
        </p:nvSpPr>
        <p:spPr>
          <a:xfrm>
            <a:off x="1640467" y="5403137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时间复杂度是衡量算法优劣的一个</a:t>
            </a:r>
            <a:r>
              <a:rPr lang="zh-CN" altLang="en-US" sz="2800" dirty="0">
                <a:solidFill>
                  <a:srgbClr val="FF0000"/>
                </a:solidFill>
              </a:rPr>
              <a:t>最重要的标准</a:t>
            </a:r>
            <a:r>
              <a:rPr lang="zh-CN" altLang="en-US" sz="2800" dirty="0">
                <a:solidFill>
                  <a:srgbClr val="7030A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346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22" y="2219444"/>
            <a:ext cx="10476950" cy="40595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四、空间复杂度</a:t>
            </a:r>
            <a:endParaRPr lang="en-US" altLang="zh-CN" sz="2800" dirty="0"/>
          </a:p>
          <a:p>
            <a:pPr lvl="1"/>
            <a:r>
              <a:rPr lang="zh-CN" altLang="en-US" sz="2600" dirty="0"/>
              <a:t>空间复杂度指算法执行时，所需存储空间的度量。</a:t>
            </a:r>
            <a:endParaRPr lang="en-US" altLang="zh-CN" sz="2600" dirty="0"/>
          </a:p>
          <a:p>
            <a:pPr lvl="1"/>
            <a:r>
              <a:rPr lang="zh-CN" altLang="en-US" sz="2600" dirty="0"/>
              <a:t>类似于时间复杂度，它也是问题规模的函数，即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算法分析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05BF35F-303D-428D-A588-273D94C08549}"/>
              </a:ext>
            </a:extLst>
          </p:cNvPr>
          <p:cNvSpPr/>
          <p:nvPr/>
        </p:nvSpPr>
        <p:spPr>
          <a:xfrm>
            <a:off x="4241960" y="4028679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S(n)=O(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4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树形数据结构例子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549E68E6-6CAB-40C8-B93D-F543459D2A77}"/>
              </a:ext>
            </a:extLst>
          </p:cNvPr>
          <p:cNvGrpSpPr/>
          <p:nvPr/>
        </p:nvGrpSpPr>
        <p:grpSpPr>
          <a:xfrm>
            <a:off x="2457739" y="3159106"/>
            <a:ext cx="8676152" cy="2434244"/>
            <a:chOff x="2457739" y="3159106"/>
            <a:chExt cx="8676152" cy="2434244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AF34DD1B-9374-4EF8-B29F-A6D09B6DAFD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032408" y="3515567"/>
              <a:ext cx="0" cy="643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20844E95-B7BD-46DB-A392-D0AD64EA7E8E}"/>
                </a:ext>
              </a:extLst>
            </p:cNvPr>
            <p:cNvGrpSpPr/>
            <p:nvPr/>
          </p:nvGrpSpPr>
          <p:grpSpPr>
            <a:xfrm>
              <a:off x="2457739" y="3159106"/>
              <a:ext cx="8676152" cy="2434244"/>
              <a:chOff x="2457739" y="3159106"/>
              <a:chExt cx="8676152" cy="2434244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945797BD-A186-425B-A570-0285652188F6}"/>
                  </a:ext>
                </a:extLst>
              </p:cNvPr>
              <p:cNvSpPr/>
              <p:nvPr/>
            </p:nvSpPr>
            <p:spPr>
              <a:xfrm>
                <a:off x="6462845" y="3159106"/>
                <a:ext cx="1139126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G:\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AA8CFB32-4C21-4405-8541-E3B9AFF88500}"/>
                  </a:ext>
                </a:extLst>
              </p:cNvPr>
              <p:cNvSpPr/>
              <p:nvPr/>
            </p:nvSpPr>
            <p:spPr>
              <a:xfrm>
                <a:off x="4416938" y="415874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学习资料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BD1D700A-7ACF-4AB8-8D7B-CCA54CD2BC1F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 flipH="1">
                <a:off x="4994288" y="351556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AFA421BA-3C59-49BC-B8BE-47B65E04BED8}"/>
                  </a:ext>
                </a:extLst>
              </p:cNvPr>
              <p:cNvSpPr/>
              <p:nvPr/>
            </p:nvSpPr>
            <p:spPr>
              <a:xfrm>
                <a:off x="6455058" y="41639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程序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A77E2DA0-5239-4150-B74A-E4F089DAF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7936" y="3515567"/>
                <a:ext cx="1493697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="" id="{97CD3ED7-2DE7-4B03-9430-681AC0A6BFAD}"/>
                  </a:ext>
                </a:extLst>
              </p:cNvPr>
              <p:cNvSpPr/>
              <p:nvPr/>
            </p:nvSpPr>
            <p:spPr>
              <a:xfrm>
                <a:off x="8394283" y="41587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娱乐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xmlns="" id="{73B8B3D7-6D10-4C2D-9179-C1FCA365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5089" y="451520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A66E4E15-260D-4AA8-B5EE-4D5CC11DCB5F}"/>
                  </a:ext>
                </a:extLst>
              </p:cNvPr>
              <p:cNvSpPr/>
              <p:nvPr/>
            </p:nvSpPr>
            <p:spPr>
              <a:xfrm>
                <a:off x="2457739" y="5187710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数据结构</a:t>
                </a: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D908DB12-76FD-49FD-8BC0-928AC60E9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61" y="4515207"/>
                <a:ext cx="0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B5775680-9385-48CC-8248-0675A469E899}"/>
                  </a:ext>
                </a:extLst>
              </p:cNvPr>
              <p:cNvSpPr/>
              <p:nvPr/>
            </p:nvSpPr>
            <p:spPr>
              <a:xfrm>
                <a:off x="4065732" y="5185110"/>
                <a:ext cx="1846873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马克思主义哲学</a:t>
                </a: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CF704F41-9BC8-42EA-9FF5-B56131C4C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90565" y="4536571"/>
                <a:ext cx="1035540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ECE3C421-98DC-47FE-94EF-FF9C7010AF4F}"/>
                  </a:ext>
                </a:extLst>
              </p:cNvPr>
              <p:cNvSpPr/>
              <p:nvPr/>
            </p:nvSpPr>
            <p:spPr>
              <a:xfrm>
                <a:off x="6913215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电视剧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39EED55A-20CF-485C-B52E-5466A9B89EFF}"/>
                  </a:ext>
                </a:extLst>
              </p:cNvPr>
              <p:cNvCxnSpPr>
                <a:cxnSpLocks/>
                <a:stCxn id="22" idx="2"/>
                <a:endCxn id="35" idx="0"/>
              </p:cNvCxnSpPr>
              <p:nvPr/>
            </p:nvCxnSpPr>
            <p:spPr>
              <a:xfrm flipH="1">
                <a:off x="8968873" y="4515206"/>
                <a:ext cx="2760" cy="721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xmlns="" id="{D2D38B15-9F50-48FE-94B7-F59785E737FE}"/>
                  </a:ext>
                </a:extLst>
              </p:cNvPr>
              <p:cNvSpPr/>
              <p:nvPr/>
            </p:nvSpPr>
            <p:spPr>
              <a:xfrm>
                <a:off x="8391523" y="5236889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游戏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4C73DABF-9BBB-4B55-93C6-63E93EA9A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9505" y="4536571"/>
                <a:ext cx="1139372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xmlns="" id="{1678D112-BE15-4534-9EB2-F0BA72A12E89}"/>
                  </a:ext>
                </a:extLst>
              </p:cNvPr>
              <p:cNvSpPr/>
              <p:nvPr/>
            </p:nvSpPr>
            <p:spPr>
              <a:xfrm>
                <a:off x="9979191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歌曲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2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图形数据结构例子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E383CB-56C3-4D88-A062-4A22EF20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38" y="3530050"/>
            <a:ext cx="6610511" cy="2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20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4BE22BD-5C7A-4E47-8C7E-6642EDBADDD6}"/>
              </a:ext>
            </a:extLst>
          </p:cNvPr>
          <p:cNvSpPr/>
          <p:nvPr/>
        </p:nvSpPr>
        <p:spPr>
          <a:xfrm>
            <a:off x="345683" y="25779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集合结构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012FE2D-B2FA-42F1-A410-8364003AB87B}"/>
              </a:ext>
            </a:extLst>
          </p:cNvPr>
          <p:cNvSpPr/>
          <p:nvPr/>
        </p:nvSpPr>
        <p:spPr>
          <a:xfrm>
            <a:off x="353431" y="32865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线性结构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C9AE538-FAE5-4E24-8F16-C8FAD6A02988}"/>
              </a:ext>
            </a:extLst>
          </p:cNvPr>
          <p:cNvSpPr/>
          <p:nvPr/>
        </p:nvSpPr>
        <p:spPr>
          <a:xfrm>
            <a:off x="345681" y="393008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树形结构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141AF29-67A1-4427-A655-3C89576D8821}"/>
              </a:ext>
            </a:extLst>
          </p:cNvPr>
          <p:cNvSpPr/>
          <p:nvPr/>
        </p:nvSpPr>
        <p:spPr>
          <a:xfrm>
            <a:off x="345681" y="46006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图形结构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A6F9629-895C-41CD-9CEA-D9E14E5DD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5" t="19697" r="16590"/>
          <a:stretch/>
        </p:blipFill>
        <p:spPr>
          <a:xfrm>
            <a:off x="5942945" y="2310261"/>
            <a:ext cx="2891089" cy="2237478"/>
          </a:xfrm>
          <a:prstGeom prst="rect">
            <a:avLst/>
          </a:prstGeom>
        </p:spPr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xmlns="" id="{D67BB4ED-FFB3-400A-9705-0F88B405E051}"/>
              </a:ext>
            </a:extLst>
          </p:cNvPr>
          <p:cNvSpPr/>
          <p:nvPr/>
        </p:nvSpPr>
        <p:spPr>
          <a:xfrm>
            <a:off x="2162014" y="2673458"/>
            <a:ext cx="263471" cy="24504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0D8DC60-7F88-4ACD-BC2F-961D5FA27ABD}"/>
              </a:ext>
            </a:extLst>
          </p:cNvPr>
          <p:cNvSpPr/>
          <p:nvPr/>
        </p:nvSpPr>
        <p:spPr>
          <a:xfrm>
            <a:off x="2453878" y="3555919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元素之间的逻辑关系</a:t>
            </a:r>
            <a:endParaRPr lang="en-US" altLang="zh-CN" sz="2400" dirty="0"/>
          </a:p>
          <a:p>
            <a:r>
              <a:rPr lang="zh-CN" altLang="en-US" sz="2400" dirty="0"/>
              <a:t>数据的</a:t>
            </a:r>
            <a:r>
              <a:rPr lang="zh-CN" altLang="en-US" sz="2400" dirty="0">
                <a:solidFill>
                  <a:srgbClr val="FF0000"/>
                </a:solidFill>
              </a:rPr>
              <a:t>逻辑结构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9E93800-83C5-4C2B-9DEF-49958B810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" t="4015" r="1204"/>
          <a:stretch/>
        </p:blipFill>
        <p:spPr>
          <a:xfrm>
            <a:off x="5942945" y="4586852"/>
            <a:ext cx="4207874" cy="14894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0905CB7-54DE-4247-A184-CBB4F5045271}"/>
              </a:ext>
            </a:extLst>
          </p:cNvPr>
          <p:cNvSpPr/>
          <p:nvPr/>
        </p:nvSpPr>
        <p:spPr>
          <a:xfrm>
            <a:off x="10500856" y="288023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线性结构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667E3703-86C4-42E5-8AD3-C879E3A00654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834034" y="3111070"/>
            <a:ext cx="1666822" cy="3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0AE00979-FAC1-4CDA-9DD4-0E2E39C383A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9775933" y="3341902"/>
            <a:ext cx="1432809" cy="120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79257E1-7337-4187-87C4-38F6BF4624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56" y="3930086"/>
            <a:ext cx="1569931" cy="15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</a:t>
            </a:r>
            <a:r>
              <a:rPr lang="zh-CN" altLang="en-US" sz="2800" dirty="0">
                <a:solidFill>
                  <a:srgbClr val="FF0000"/>
                </a:solidFill>
              </a:rPr>
              <a:t>物理结构（存储结构）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数据结构在计算机中的表示（又称映象）</a:t>
            </a: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74FC59B-48BB-4F95-A59D-3077C97B028F}"/>
              </a:ext>
            </a:extLst>
          </p:cNvPr>
          <p:cNvGrpSpPr/>
          <p:nvPr/>
        </p:nvGrpSpPr>
        <p:grpSpPr>
          <a:xfrm>
            <a:off x="2035874" y="3854469"/>
            <a:ext cx="2031328" cy="2127113"/>
            <a:chOff x="1291076" y="3786796"/>
            <a:chExt cx="2031328" cy="21271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4F7BE959-45FC-43A7-880B-E40D3DBF86EC}"/>
                </a:ext>
              </a:extLst>
            </p:cNvPr>
            <p:cNvSpPr/>
            <p:nvPr/>
          </p:nvSpPr>
          <p:spPr>
            <a:xfrm>
              <a:off x="1291079" y="3786796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顺序存储表示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6EBF6C3F-DC2D-4717-9D97-22C1F6E7E340}"/>
                </a:ext>
              </a:extLst>
            </p:cNvPr>
            <p:cNvSpPr/>
            <p:nvPr/>
          </p:nvSpPr>
          <p:spPr>
            <a:xfrm>
              <a:off x="1291077" y="430988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链接存储表示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262B1462-589F-48EE-A9E8-CC00193F4E8F}"/>
                </a:ext>
              </a:extLst>
            </p:cNvPr>
            <p:cNvSpPr/>
            <p:nvPr/>
          </p:nvSpPr>
          <p:spPr>
            <a:xfrm>
              <a:off x="1291078" y="488651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索引存储表示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66A052CE-6C2D-48DF-A006-0307436106A4}"/>
                </a:ext>
              </a:extLst>
            </p:cNvPr>
            <p:cNvSpPr/>
            <p:nvPr/>
          </p:nvSpPr>
          <p:spPr>
            <a:xfrm>
              <a:off x="1291076" y="545224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散列存储表示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235D928-FEB4-41F4-850E-3464FD68443A}"/>
              </a:ext>
            </a:extLst>
          </p:cNvPr>
          <p:cNvSpPr/>
          <p:nvPr/>
        </p:nvSpPr>
        <p:spPr>
          <a:xfrm>
            <a:off x="4067199" y="3917335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语言中的数组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479B125-80C6-4928-A24D-53C29CE034B4}"/>
              </a:ext>
            </a:extLst>
          </p:cNvPr>
          <p:cNvSpPr/>
          <p:nvPr/>
        </p:nvSpPr>
        <p:spPr>
          <a:xfrm>
            <a:off x="4067199" y="4429180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语言中的指针</a:t>
            </a:r>
          </a:p>
        </p:txBody>
      </p:sp>
    </p:spTree>
    <p:extLst>
      <p:ext uri="{BB962C8B-B14F-4D97-AF65-F5344CB8AC3E}">
        <p14:creationId xmlns:p14="http://schemas.microsoft.com/office/powerpoint/2010/main" val="1706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54492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数据的物理结构（存储结构）</a:t>
            </a:r>
            <a:endParaRPr lang="en-US" altLang="zh-CN" sz="2800" dirty="0"/>
          </a:p>
          <a:p>
            <a:pPr lvl="1"/>
            <a:r>
              <a:rPr lang="zh-CN" altLang="en-US" sz="2400" dirty="0"/>
              <a:t>复数存储结构举例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17B3A7C-3439-4557-9F79-F6DA0807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54" y="0"/>
            <a:ext cx="1523046" cy="2027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5DC48F5-50EB-44AA-A8CD-B7C2D49A53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2070" y="3026044"/>
            <a:ext cx="3781952" cy="3091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85D1B4B-AD0D-422D-8AE9-1C85B4989F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88" y="3076799"/>
            <a:ext cx="3804767" cy="30411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ABC4C92-0353-4396-84D8-C36D83D4F931}"/>
              </a:ext>
            </a:extLst>
          </p:cNvPr>
          <p:cNvSpPr/>
          <p:nvPr/>
        </p:nvSpPr>
        <p:spPr>
          <a:xfrm>
            <a:off x="2815581" y="6279777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相同的逻辑结构可以有不同的物理结构（存储结构）</a:t>
            </a:r>
          </a:p>
        </p:txBody>
      </p:sp>
    </p:spTree>
    <p:extLst>
      <p:ext uri="{BB962C8B-B14F-4D97-AF65-F5344CB8AC3E}">
        <p14:creationId xmlns:p14="http://schemas.microsoft.com/office/powerpoint/2010/main" val="40674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262" y="2363182"/>
            <a:ext cx="7273642" cy="2652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数据结构</a:t>
            </a:r>
            <a:r>
              <a:rPr lang="en-US" altLang="zh-CN" sz="2800" dirty="0"/>
              <a:t>vs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pPr lvl="1"/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算法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48B627-337A-4158-9CC7-B50B12A49C91}"/>
              </a:ext>
            </a:extLst>
          </p:cNvPr>
          <p:cNvSpPr/>
          <p:nvPr/>
        </p:nvSpPr>
        <p:spPr>
          <a:xfrm>
            <a:off x="2411182" y="2845075"/>
            <a:ext cx="40930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《</a:t>
            </a:r>
            <a:r>
              <a:rPr lang="zh-CN" altLang="en-US" sz="2800" dirty="0"/>
              <a:t>数据结构</a:t>
            </a:r>
            <a:r>
              <a:rPr lang="en-US" altLang="zh-CN" sz="2800" dirty="0"/>
              <a:t>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查找 算法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排序 算法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翻看教材：各种算法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BBA54FB-F212-4EC2-B5A6-1AB349576567}"/>
              </a:ext>
            </a:extLst>
          </p:cNvPr>
          <p:cNvSpPr/>
          <p:nvPr/>
        </p:nvSpPr>
        <p:spPr>
          <a:xfrm>
            <a:off x="5792756" y="2861608"/>
            <a:ext cx="40930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《</a:t>
            </a:r>
            <a:r>
              <a:rPr lang="zh-CN" altLang="en-US" sz="2800" dirty="0"/>
              <a:t>算法导论</a:t>
            </a:r>
            <a:r>
              <a:rPr lang="en-US" altLang="zh-CN" sz="2800" dirty="0"/>
              <a:t>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数据结构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各种 树和图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堆栈、字符串，等等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BF59A7F-4804-47F3-A1D8-50A683B0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35" y="2903383"/>
            <a:ext cx="2629053" cy="29400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93D5452-EAEF-41A4-9D88-4FC3DD09D5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2" y="2903384"/>
            <a:ext cx="2118098" cy="30180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FA0BA34-EC60-400D-B67D-4ED88221B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15" y="4417142"/>
            <a:ext cx="3414508" cy="24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4871</TotalTime>
  <Words>1527</Words>
  <Application>Microsoft Office PowerPoint</Application>
  <PresentationFormat>宽屏</PresentationFormat>
  <Paragraphs>359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等线</vt:lpstr>
      <vt:lpstr>等线 Light</vt:lpstr>
      <vt:lpstr>仿宋</vt:lpstr>
      <vt:lpstr>华文彩云</vt:lpstr>
      <vt:lpstr>华文仿宋</vt:lpstr>
      <vt:lpstr>华文隶书</vt:lpstr>
      <vt:lpstr>宋体</vt:lpstr>
      <vt:lpstr>arial</vt:lpstr>
      <vt:lpstr>arial</vt:lpstr>
      <vt:lpstr>Cambria Math</vt:lpstr>
      <vt:lpstr>Gill Sans MT</vt:lpstr>
      <vt:lpstr>Times New Roman</vt:lpstr>
      <vt:lpstr>Wingdings</vt:lpstr>
      <vt:lpstr>画廊</vt:lpstr>
      <vt:lpstr>数据结构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szu</cp:lastModifiedBy>
  <cp:revision>294</cp:revision>
  <dcterms:created xsi:type="dcterms:W3CDTF">2018-09-04T02:30:21Z</dcterms:created>
  <dcterms:modified xsi:type="dcterms:W3CDTF">2020-09-21T06:04:20Z</dcterms:modified>
</cp:coreProperties>
</file>